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8" r:id="rId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9D9D9"/>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p:cViewPr varScale="1">
        <p:scale>
          <a:sx n="99" d="100"/>
          <a:sy n="99" d="100"/>
        </p:scale>
        <p:origin x="84" y="582"/>
      </p:cViewPr>
      <p:guideLst>
        <p:guide orient="horz" pos="2195"/>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6" Type="http://schemas.openxmlformats.org/officeDocument/2006/relationships/tableStyles" Target="tableStyles.xml"/><Relationship Id="rId5" Type="http://schemas.openxmlformats.org/officeDocument/2006/relationships/viewProps" Target="viewProps.xml"/><Relationship Id="rId4" Type="http://schemas.openxmlformats.org/officeDocument/2006/relationships/presProps" Target="presProps.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smtClean="0"/>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330" y="1555115"/>
            <a:ext cx="5233035" cy="4608195"/>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7" Type="http://schemas.openxmlformats.org/officeDocument/2006/relationships/theme" Target="../theme/theme1.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64.xml"/><Relationship Id="rId2" Type="http://schemas.openxmlformats.org/officeDocument/2006/relationships/tags" Target="../tags/tag63.xml"/><Relationship Id="rId1" Type="http://schemas.openxmlformats.org/officeDocument/2006/relationships/tags" Target="../tags/tag6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 name="下箭头 21"/>
          <p:cNvSpPr/>
          <p:nvPr/>
        </p:nvSpPr>
        <p:spPr>
          <a:xfrm>
            <a:off x="2732405" y="2215515"/>
            <a:ext cx="901065" cy="236220"/>
          </a:xfrm>
          <a:prstGeom prst="downArrow">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0" name="文本框 99"/>
          <p:cNvSpPr txBox="1"/>
          <p:nvPr/>
        </p:nvSpPr>
        <p:spPr>
          <a:xfrm>
            <a:off x="3556000" y="173037"/>
            <a:ext cx="5080000" cy="737235"/>
          </a:xfrm>
          <a:prstGeom prst="rect">
            <a:avLst/>
          </a:prstGeom>
          <a:noFill/>
          <a:ln w="9525">
            <a:noFill/>
          </a:ln>
        </p:spPr>
        <p:txBody>
          <a:bodyPr>
            <a:spAutoFit/>
          </a:bodyPr>
          <a:p>
            <a:pPr indent="0" algn="ctr"/>
            <a:r>
              <a:rPr lang="zh-CN" sz="2400" b="1">
                <a:solidFill>
                  <a:srgbClr val="000000"/>
                </a:solidFill>
                <a:latin typeface="微软雅黑" panose="020B0503020204020204" charset="-122"/>
                <a:ea typeface="微软雅黑" panose="020B0503020204020204" charset="-122"/>
                <a:cs typeface="微软雅黑" panose="020B0503020204020204" charset="-122"/>
              </a:rPr>
              <a:t>监测对象识别程序变化对照</a:t>
            </a:r>
            <a:endParaRPr lang="zh-CN" sz="2400" b="1">
              <a:solidFill>
                <a:srgbClr val="000000"/>
              </a:solidFill>
              <a:latin typeface="微软雅黑" panose="020B0503020204020204" charset="-122"/>
              <a:ea typeface="微软雅黑" panose="020B0503020204020204" charset="-122"/>
              <a:cs typeface="微软雅黑" panose="020B0503020204020204" charset="-122"/>
            </a:endParaRPr>
          </a:p>
          <a:p>
            <a:pPr indent="0" algn="ctr"/>
            <a:r>
              <a:rPr lang="zh-CN" b="1">
                <a:solidFill>
                  <a:srgbClr val="000000"/>
                </a:solidFill>
                <a:latin typeface="微软雅黑" panose="020B0503020204020204" charset="-122"/>
                <a:ea typeface="微软雅黑" panose="020B0503020204020204" charset="-122"/>
                <a:cs typeface="微软雅黑" panose="020B0503020204020204" charset="-122"/>
              </a:rPr>
              <a:t>（大稳定、小调整、有简化）</a:t>
            </a:r>
            <a:endParaRPr lang="zh-CN" b="1">
              <a:solidFill>
                <a:srgbClr val="000000"/>
              </a:solidFill>
              <a:latin typeface="微软雅黑" panose="020B0503020204020204" charset="-122"/>
              <a:ea typeface="微软雅黑" panose="020B0503020204020204" charset="-122"/>
              <a:cs typeface="微软雅黑" panose="020B0503020204020204" charset="-122"/>
            </a:endParaRPr>
          </a:p>
        </p:txBody>
      </p:sp>
      <p:sp>
        <p:nvSpPr>
          <p:cNvPr id="4" name="圆角矩形 3"/>
          <p:cNvSpPr/>
          <p:nvPr/>
        </p:nvSpPr>
        <p:spPr>
          <a:xfrm>
            <a:off x="423545" y="1419860"/>
            <a:ext cx="5520055" cy="79502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p>
            <a:pPr algn="l">
              <a:lnSpc>
                <a:spcPct val="110000"/>
              </a:lnSpc>
            </a:pPr>
            <a:r>
              <a:rPr lang="zh-CN" altLang="en-US" sz="1400">
                <a:solidFill>
                  <a:schemeClr val="tx1"/>
                </a:solidFill>
              </a:rPr>
              <a:t>1、</a:t>
            </a:r>
            <a:r>
              <a:rPr lang="zh-CN" altLang="en-US" sz="1400" b="1">
                <a:solidFill>
                  <a:schemeClr val="tx1"/>
                </a:solidFill>
              </a:rPr>
              <a:t>提交申请。</a:t>
            </a:r>
            <a:r>
              <a:rPr lang="zh-CN" altLang="en-US" sz="1400">
                <a:solidFill>
                  <a:schemeClr val="tx1"/>
                </a:solidFill>
              </a:rPr>
              <a:t>存在返贫或致贫风险农户自行向村(居)委会提出申请,填写《防止返贫监测对象个人申请及承诺授权书》。</a:t>
            </a:r>
            <a:endParaRPr lang="zh-CN" altLang="en-US" sz="1400">
              <a:solidFill>
                <a:schemeClr val="tx1"/>
              </a:solidFill>
            </a:endParaRPr>
          </a:p>
        </p:txBody>
      </p:sp>
      <p:sp>
        <p:nvSpPr>
          <p:cNvPr id="10" name="任意多边形: 形状 1"/>
          <p:cNvSpPr/>
          <p:nvPr>
            <p:custDataLst>
              <p:tags r:id="rId1"/>
            </p:custDataLst>
          </p:nvPr>
        </p:nvSpPr>
        <p:spPr>
          <a:xfrm>
            <a:off x="2239010" y="673735"/>
            <a:ext cx="1888490" cy="440690"/>
          </a:xfrm>
          <a:custGeom>
            <a:avLst/>
            <a:gdLst>
              <a:gd name="connsiteX0" fmla="*/ 445557 w 3683447"/>
              <a:gd name="connsiteY0" fmla="*/ 0 h 916695"/>
              <a:gd name="connsiteX1" fmla="*/ 456206 w 3683447"/>
              <a:gd name="connsiteY1" fmla="*/ 0 h 916695"/>
              <a:gd name="connsiteX2" fmla="*/ 3227241 w 3683447"/>
              <a:gd name="connsiteY2" fmla="*/ 0 h 916695"/>
              <a:gd name="connsiteX3" fmla="*/ 3683447 w 3683447"/>
              <a:gd name="connsiteY3" fmla="*/ 458347 h 916695"/>
              <a:gd name="connsiteX4" fmla="*/ 3227241 w 3683447"/>
              <a:gd name="connsiteY4" fmla="*/ 916694 h 916695"/>
              <a:gd name="connsiteX5" fmla="*/ 3227241 w 3683447"/>
              <a:gd name="connsiteY5" fmla="*/ 916695 h 916695"/>
              <a:gd name="connsiteX6" fmla="*/ 445557 w 3683447"/>
              <a:gd name="connsiteY6" fmla="*/ 916695 h 916695"/>
              <a:gd name="connsiteX7" fmla="*/ 445557 w 3683447"/>
              <a:gd name="connsiteY7" fmla="*/ 915616 h 916695"/>
              <a:gd name="connsiteX8" fmla="*/ 364264 w 3683447"/>
              <a:gd name="connsiteY8" fmla="*/ 907382 h 916695"/>
              <a:gd name="connsiteX9" fmla="*/ 0 w 3683447"/>
              <a:gd name="connsiteY9" fmla="*/ 458347 h 916695"/>
              <a:gd name="connsiteX10" fmla="*/ 364264 w 3683447"/>
              <a:gd name="connsiteY10" fmla="*/ 9312 h 916695"/>
              <a:gd name="connsiteX11" fmla="*/ 445557 w 3683447"/>
              <a:gd name="connsiteY11" fmla="*/ 1079 h 916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683447" h="916695">
                <a:moveTo>
                  <a:pt x="445557" y="0"/>
                </a:moveTo>
                <a:lnTo>
                  <a:pt x="456206" y="0"/>
                </a:lnTo>
                <a:lnTo>
                  <a:pt x="3227241" y="0"/>
                </a:lnTo>
                <a:cubicBezTo>
                  <a:pt x="3479197" y="0"/>
                  <a:pt x="3683447" y="205209"/>
                  <a:pt x="3683447" y="458347"/>
                </a:cubicBezTo>
                <a:cubicBezTo>
                  <a:pt x="3683447" y="711485"/>
                  <a:pt x="3479197" y="916694"/>
                  <a:pt x="3227241" y="916694"/>
                </a:cubicBezTo>
                <a:lnTo>
                  <a:pt x="3227241" y="916695"/>
                </a:lnTo>
                <a:lnTo>
                  <a:pt x="445557" y="916695"/>
                </a:lnTo>
                <a:lnTo>
                  <a:pt x="445557" y="915616"/>
                </a:lnTo>
                <a:lnTo>
                  <a:pt x="364264" y="907382"/>
                </a:lnTo>
                <a:cubicBezTo>
                  <a:pt x="156379" y="864643"/>
                  <a:pt x="0" y="679843"/>
                  <a:pt x="0" y="458347"/>
                </a:cubicBezTo>
                <a:cubicBezTo>
                  <a:pt x="0" y="236851"/>
                  <a:pt x="156379" y="52051"/>
                  <a:pt x="364264" y="9312"/>
                </a:cubicBezTo>
                <a:lnTo>
                  <a:pt x="445557" y="1079"/>
                </a:lnTo>
                <a:close/>
              </a:path>
            </a:pathLst>
          </a:custGeom>
          <a:solidFill>
            <a:srgbClr val="2683C6"/>
          </a:solidFill>
          <a:ln>
            <a:noFill/>
          </a:ln>
        </p:spPr>
        <p:style>
          <a:lnRef idx="2">
            <a:srgbClr val="2683C6">
              <a:shade val="50000"/>
            </a:srgbClr>
          </a:lnRef>
          <a:fillRef idx="1">
            <a:srgbClr val="2683C6"/>
          </a:fillRef>
          <a:effectRef idx="0">
            <a:srgbClr val="2683C6"/>
          </a:effectRef>
          <a:fontRef idx="minor">
            <a:srgbClr val="FFFFFF"/>
          </a:fontRef>
        </p:style>
        <p:txBody>
          <a:bodyPr rtlCol="0" anchor="ctr"/>
          <a:p>
            <a:pPr algn="ctr"/>
            <a:r>
              <a:rPr lang="zh-CN" altLang="en-US"/>
              <a:t>原“五步法” </a:t>
            </a:r>
            <a:endParaRPr lang="zh-CN" altLang="en-US"/>
          </a:p>
        </p:txBody>
      </p:sp>
      <p:sp>
        <p:nvSpPr>
          <p:cNvPr id="11" name="圆角矩形 10"/>
          <p:cNvSpPr/>
          <p:nvPr/>
        </p:nvSpPr>
        <p:spPr>
          <a:xfrm>
            <a:off x="423545" y="2449830"/>
            <a:ext cx="5520055" cy="80581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p>
            <a:pPr algn="l">
              <a:lnSpc>
                <a:spcPct val="110000"/>
              </a:lnSpc>
            </a:pPr>
            <a:r>
              <a:rPr lang="zh-CN" altLang="en-US" sz="1400">
                <a:solidFill>
                  <a:schemeClr val="tx1"/>
                </a:solidFill>
              </a:rPr>
              <a:t>2、</a:t>
            </a:r>
            <a:r>
              <a:rPr lang="zh-CN" altLang="en-US" sz="1400" b="1">
                <a:solidFill>
                  <a:schemeClr val="tx1"/>
                </a:solidFill>
              </a:rPr>
              <a:t>入户核实。</a:t>
            </a:r>
            <a:r>
              <a:rPr lang="zh-CN" altLang="en-US" sz="1400">
                <a:solidFill>
                  <a:schemeClr val="tx1"/>
                </a:solidFill>
              </a:rPr>
              <a:t>乡镇(街道)组织由乡镇(街道)干部、村(居)干部、驻村干部组成调查组,了解农户家庭成员、收入财产、生产经营状况,采集农户相关信息，填写《防止返贫监测对象信息采集表》</a:t>
            </a:r>
            <a:endParaRPr lang="zh-CN" altLang="en-US" sz="1400">
              <a:solidFill>
                <a:schemeClr val="tx1"/>
              </a:solidFill>
            </a:endParaRPr>
          </a:p>
        </p:txBody>
      </p:sp>
      <p:sp>
        <p:nvSpPr>
          <p:cNvPr id="12" name="圆角矩形 11"/>
          <p:cNvSpPr/>
          <p:nvPr/>
        </p:nvSpPr>
        <p:spPr>
          <a:xfrm>
            <a:off x="423545" y="3479800"/>
            <a:ext cx="5520055" cy="95821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zh-CN" altLang="en-US" sz="1200">
                <a:solidFill>
                  <a:schemeClr val="tx1"/>
                </a:solidFill>
              </a:rPr>
              <a:t>3、</a:t>
            </a:r>
            <a:r>
              <a:rPr lang="zh-CN" altLang="en-US" sz="1200" b="1">
                <a:solidFill>
                  <a:schemeClr val="tx1"/>
                </a:solidFill>
              </a:rPr>
              <a:t>村(居)评议公示。</a:t>
            </a:r>
            <a:r>
              <a:rPr lang="zh-CN" altLang="en-US" sz="1200">
                <a:solidFill>
                  <a:schemeClr val="tx1"/>
                </a:solidFill>
              </a:rPr>
              <a:t>村(居)两委和驻村工作队组织召开民主评议会,评议代表由村(居)“两委”成员、驻村工作队员、申请农户所在村民小组党员代表及村民小组长组成，对符合条件的监测对象,村委会在公示公告栏、群众集中地进行公示,时间为 7 天，无异议的，形成拟纳入监测对象名单报乡镇审核。</a:t>
            </a:r>
            <a:endParaRPr lang="zh-CN" altLang="en-US" sz="1200">
              <a:solidFill>
                <a:schemeClr val="tx1"/>
              </a:solidFill>
            </a:endParaRPr>
          </a:p>
        </p:txBody>
      </p:sp>
      <p:sp>
        <p:nvSpPr>
          <p:cNvPr id="13" name="圆角矩形 12"/>
          <p:cNvSpPr/>
          <p:nvPr/>
        </p:nvSpPr>
        <p:spPr>
          <a:xfrm>
            <a:off x="423545" y="4662170"/>
            <a:ext cx="5520055" cy="80645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p>
            <a:pPr algn="l">
              <a:lnSpc>
                <a:spcPct val="110000"/>
              </a:lnSpc>
            </a:pPr>
            <a:r>
              <a:rPr lang="zh-CN" altLang="en-US" sz="1400">
                <a:solidFill>
                  <a:schemeClr val="tx1"/>
                </a:solidFill>
              </a:rPr>
              <a:t>4、</a:t>
            </a:r>
            <a:r>
              <a:rPr lang="zh-CN" altLang="en-US" sz="1400" b="1">
                <a:solidFill>
                  <a:schemeClr val="tx1"/>
                </a:solidFill>
              </a:rPr>
              <a:t>乡镇(街道)审核。</a:t>
            </a:r>
            <a:r>
              <a:rPr lang="zh-CN" altLang="en-US" sz="1400">
                <a:solidFill>
                  <a:schemeClr val="tx1"/>
                </a:solidFill>
              </a:rPr>
              <a:t>乡镇对村级上报的拟定监测对象入户调查情况和村级评议情况进行审核,形成复核意见，填写《防止返贫监测对象识别审批表》,报县(市、区)乡村振兴局。</a:t>
            </a:r>
            <a:endParaRPr lang="zh-CN" altLang="en-US" sz="1400">
              <a:solidFill>
                <a:schemeClr val="tx1"/>
              </a:solidFill>
            </a:endParaRPr>
          </a:p>
        </p:txBody>
      </p:sp>
      <p:sp>
        <p:nvSpPr>
          <p:cNvPr id="14" name="圆角矩形 13"/>
          <p:cNvSpPr/>
          <p:nvPr/>
        </p:nvSpPr>
        <p:spPr>
          <a:xfrm>
            <a:off x="423545" y="5692140"/>
            <a:ext cx="5520055" cy="80645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p>
            <a:pPr algn="l">
              <a:lnSpc>
                <a:spcPct val="110000"/>
              </a:lnSpc>
            </a:pPr>
            <a:r>
              <a:rPr lang="zh-CN" altLang="en-US" sz="1400">
                <a:solidFill>
                  <a:schemeClr val="tx1"/>
                </a:solidFill>
              </a:rPr>
              <a:t>5、</a:t>
            </a:r>
            <a:r>
              <a:rPr lang="zh-CN" altLang="en-US" sz="1400" b="1">
                <a:solidFill>
                  <a:schemeClr val="tx1"/>
                </a:solidFill>
              </a:rPr>
              <a:t>县级比对审定。</a:t>
            </a:r>
            <a:r>
              <a:rPr lang="zh-CN" altLang="en-US" sz="1400">
                <a:solidFill>
                  <a:schemeClr val="tx1"/>
                </a:solidFill>
              </a:rPr>
              <a:t>县级乡村振兴部门牵头,联合相关行业部门对拟定监测对象开展信息比对、会商研判,确定监测对象正式名单,反馈乡镇(街道)录入信息系统。</a:t>
            </a:r>
            <a:endParaRPr lang="zh-CN" altLang="en-US" sz="1400">
              <a:solidFill>
                <a:schemeClr val="tx1"/>
              </a:solidFill>
            </a:endParaRPr>
          </a:p>
        </p:txBody>
      </p:sp>
      <p:sp>
        <p:nvSpPr>
          <p:cNvPr id="15" name="圆角矩形 14"/>
          <p:cNvSpPr/>
          <p:nvPr/>
        </p:nvSpPr>
        <p:spPr>
          <a:xfrm>
            <a:off x="6249035" y="1280160"/>
            <a:ext cx="5520055" cy="80645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p>
            <a:pPr algn="l">
              <a:lnSpc>
                <a:spcPct val="110000"/>
              </a:lnSpc>
            </a:pPr>
            <a:r>
              <a:rPr lang="zh-CN" altLang="en-US" sz="1400">
                <a:solidFill>
                  <a:schemeClr val="tx1"/>
                </a:solidFill>
              </a:rPr>
              <a:t>1、</a:t>
            </a:r>
            <a:r>
              <a:rPr lang="zh-CN" altLang="en-US" sz="1400" b="1">
                <a:solidFill>
                  <a:schemeClr val="tx1"/>
                </a:solidFill>
              </a:rPr>
              <a:t>提交申请。</a:t>
            </a:r>
            <a:r>
              <a:rPr lang="zh-CN" altLang="en-US" sz="1400" b="1">
                <a:solidFill>
                  <a:schemeClr val="tx1"/>
                </a:solidFill>
              </a:rPr>
              <a:t>无变化</a:t>
            </a:r>
            <a:endParaRPr lang="en-US" altLang="zh-CN" sz="1400" b="1">
              <a:solidFill>
                <a:schemeClr val="tx1"/>
              </a:solidFill>
            </a:endParaRPr>
          </a:p>
        </p:txBody>
      </p:sp>
      <p:sp>
        <p:nvSpPr>
          <p:cNvPr id="16" name="任意多边形: 形状 1"/>
          <p:cNvSpPr/>
          <p:nvPr>
            <p:custDataLst>
              <p:tags r:id="rId2"/>
            </p:custDataLst>
          </p:nvPr>
        </p:nvSpPr>
        <p:spPr>
          <a:xfrm>
            <a:off x="8064500" y="673735"/>
            <a:ext cx="1888490" cy="440690"/>
          </a:xfrm>
          <a:custGeom>
            <a:avLst/>
            <a:gdLst>
              <a:gd name="connsiteX0" fmla="*/ 445557 w 3683447"/>
              <a:gd name="connsiteY0" fmla="*/ 0 h 916695"/>
              <a:gd name="connsiteX1" fmla="*/ 456206 w 3683447"/>
              <a:gd name="connsiteY1" fmla="*/ 0 h 916695"/>
              <a:gd name="connsiteX2" fmla="*/ 3227241 w 3683447"/>
              <a:gd name="connsiteY2" fmla="*/ 0 h 916695"/>
              <a:gd name="connsiteX3" fmla="*/ 3683447 w 3683447"/>
              <a:gd name="connsiteY3" fmla="*/ 458347 h 916695"/>
              <a:gd name="connsiteX4" fmla="*/ 3227241 w 3683447"/>
              <a:gd name="connsiteY4" fmla="*/ 916694 h 916695"/>
              <a:gd name="connsiteX5" fmla="*/ 3227241 w 3683447"/>
              <a:gd name="connsiteY5" fmla="*/ 916695 h 916695"/>
              <a:gd name="connsiteX6" fmla="*/ 445557 w 3683447"/>
              <a:gd name="connsiteY6" fmla="*/ 916695 h 916695"/>
              <a:gd name="connsiteX7" fmla="*/ 445557 w 3683447"/>
              <a:gd name="connsiteY7" fmla="*/ 915616 h 916695"/>
              <a:gd name="connsiteX8" fmla="*/ 364264 w 3683447"/>
              <a:gd name="connsiteY8" fmla="*/ 907382 h 916695"/>
              <a:gd name="connsiteX9" fmla="*/ 0 w 3683447"/>
              <a:gd name="connsiteY9" fmla="*/ 458347 h 916695"/>
              <a:gd name="connsiteX10" fmla="*/ 364264 w 3683447"/>
              <a:gd name="connsiteY10" fmla="*/ 9312 h 916695"/>
              <a:gd name="connsiteX11" fmla="*/ 445557 w 3683447"/>
              <a:gd name="connsiteY11" fmla="*/ 1079 h 916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683447" h="916695">
                <a:moveTo>
                  <a:pt x="445557" y="0"/>
                </a:moveTo>
                <a:lnTo>
                  <a:pt x="456206" y="0"/>
                </a:lnTo>
                <a:lnTo>
                  <a:pt x="3227241" y="0"/>
                </a:lnTo>
                <a:cubicBezTo>
                  <a:pt x="3479197" y="0"/>
                  <a:pt x="3683447" y="205209"/>
                  <a:pt x="3683447" y="458347"/>
                </a:cubicBezTo>
                <a:cubicBezTo>
                  <a:pt x="3683447" y="711485"/>
                  <a:pt x="3479197" y="916694"/>
                  <a:pt x="3227241" y="916694"/>
                </a:cubicBezTo>
                <a:lnTo>
                  <a:pt x="3227241" y="916695"/>
                </a:lnTo>
                <a:lnTo>
                  <a:pt x="445557" y="916695"/>
                </a:lnTo>
                <a:lnTo>
                  <a:pt x="445557" y="915616"/>
                </a:lnTo>
                <a:lnTo>
                  <a:pt x="364264" y="907382"/>
                </a:lnTo>
                <a:cubicBezTo>
                  <a:pt x="156379" y="864643"/>
                  <a:pt x="0" y="679843"/>
                  <a:pt x="0" y="458347"/>
                </a:cubicBezTo>
                <a:cubicBezTo>
                  <a:pt x="0" y="236851"/>
                  <a:pt x="156379" y="52051"/>
                  <a:pt x="364264" y="9312"/>
                </a:cubicBezTo>
                <a:lnTo>
                  <a:pt x="445557" y="1079"/>
                </a:lnTo>
                <a:close/>
              </a:path>
            </a:pathLst>
          </a:custGeom>
          <a:solidFill>
            <a:srgbClr val="2683C6"/>
          </a:solidFill>
          <a:ln>
            <a:noFill/>
          </a:ln>
        </p:spPr>
        <p:style>
          <a:lnRef idx="2">
            <a:srgbClr val="2683C6">
              <a:shade val="50000"/>
            </a:srgbClr>
          </a:lnRef>
          <a:fillRef idx="1">
            <a:srgbClr val="2683C6"/>
          </a:fillRef>
          <a:effectRef idx="0">
            <a:srgbClr val="2683C6"/>
          </a:effectRef>
          <a:fontRef idx="minor">
            <a:srgbClr val="FFFFFF"/>
          </a:fontRef>
        </p:style>
        <p:txBody>
          <a:bodyPr rtlCol="0" anchor="ctr"/>
          <a:p>
            <a:pPr algn="ctr"/>
            <a:r>
              <a:rPr lang="zh-CN" altLang="en-US"/>
              <a:t>新“五步法” </a:t>
            </a:r>
            <a:endParaRPr lang="zh-CN" altLang="en-US"/>
          </a:p>
        </p:txBody>
      </p:sp>
      <p:sp>
        <p:nvSpPr>
          <p:cNvPr id="17" name="圆角矩形 16"/>
          <p:cNvSpPr/>
          <p:nvPr/>
        </p:nvSpPr>
        <p:spPr>
          <a:xfrm>
            <a:off x="6249035" y="2310130"/>
            <a:ext cx="5520055" cy="80581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p>
            <a:pPr algn="l">
              <a:lnSpc>
                <a:spcPct val="90000"/>
              </a:lnSpc>
            </a:pPr>
            <a:r>
              <a:rPr lang="zh-CN" altLang="en-US" sz="1400">
                <a:solidFill>
                  <a:schemeClr val="tx1"/>
                </a:solidFill>
              </a:rPr>
              <a:t>2、</a:t>
            </a:r>
            <a:r>
              <a:rPr lang="zh-CN" altLang="en-US" sz="1400" b="1">
                <a:solidFill>
                  <a:schemeClr val="tx1"/>
                </a:solidFill>
              </a:rPr>
              <a:t>入户核实。</a:t>
            </a:r>
            <a:r>
              <a:rPr lang="zh-CN" altLang="en-US" sz="1400" b="1">
                <a:solidFill>
                  <a:schemeClr val="tx1"/>
                </a:solidFill>
                <a:sym typeface="+mn-ea"/>
              </a:rPr>
              <a:t>无变化</a:t>
            </a:r>
            <a:endParaRPr lang="zh-CN" altLang="en-US" sz="1400">
              <a:solidFill>
                <a:schemeClr val="tx1"/>
              </a:solidFill>
            </a:endParaRPr>
          </a:p>
        </p:txBody>
      </p:sp>
      <p:sp>
        <p:nvSpPr>
          <p:cNvPr id="18" name="圆角矩形 17"/>
          <p:cNvSpPr/>
          <p:nvPr/>
        </p:nvSpPr>
        <p:spPr>
          <a:xfrm>
            <a:off x="6249035" y="3340100"/>
            <a:ext cx="5520055" cy="95821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zh-CN" altLang="en-US" sz="1200">
                <a:solidFill>
                  <a:schemeClr val="tx1"/>
                </a:solidFill>
              </a:rPr>
              <a:t>3、</a:t>
            </a:r>
            <a:r>
              <a:rPr lang="zh-CN" altLang="en-US" sz="1400" b="1">
                <a:solidFill>
                  <a:schemeClr val="tx1"/>
                </a:solidFill>
                <a:sym typeface="+mn-ea"/>
              </a:rPr>
              <a:t>村(居)评议公示。</a:t>
            </a:r>
            <a:r>
              <a:rPr lang="zh-CN" altLang="en-US" sz="1200">
                <a:solidFill>
                  <a:schemeClr val="tx1"/>
                </a:solidFill>
                <a:latin typeface="Calibri" panose="020F0502020204030204" charset="0"/>
              </a:rPr>
              <a:t>①民主评议通过</a:t>
            </a:r>
            <a:r>
              <a:rPr lang="zh-CN" altLang="en-US" sz="1200">
                <a:solidFill>
                  <a:schemeClr val="tx1"/>
                </a:solidFill>
                <a:sym typeface="+mn-ea"/>
              </a:rPr>
              <a:t>后，开展数据比对（如果是民政部门确认的低保、特困、孤儿、事实无人抚养儿童等对象，不再重复比对；正在开发与省民政厅家庭经济状况核查系统的对接功能，实现省级信息比对）；</a:t>
            </a:r>
            <a:endParaRPr lang="zh-CN" altLang="en-US" sz="1200">
              <a:solidFill>
                <a:schemeClr val="tx1"/>
              </a:solidFill>
              <a:sym typeface="+mn-ea"/>
            </a:endParaRPr>
          </a:p>
          <a:p>
            <a:pPr algn="l"/>
            <a:r>
              <a:rPr lang="zh-CN" altLang="en-US" sz="1200">
                <a:solidFill>
                  <a:schemeClr val="tx1"/>
                </a:solidFill>
                <a:sym typeface="+mn-ea"/>
              </a:rPr>
              <a:t>     </a:t>
            </a:r>
            <a:r>
              <a:rPr lang="zh-CN" altLang="en-US" sz="1200">
                <a:solidFill>
                  <a:schemeClr val="tx1"/>
                </a:solidFill>
                <a:latin typeface="Calibri" panose="020F0502020204030204" charset="0"/>
              </a:rPr>
              <a:t>②</a:t>
            </a:r>
            <a:r>
              <a:rPr lang="zh-CN" altLang="en-US" sz="1200">
                <a:solidFill>
                  <a:schemeClr val="tx1"/>
                </a:solidFill>
              </a:rPr>
              <a:t>村(居)评议公示时间由</a:t>
            </a:r>
            <a:r>
              <a:rPr lang="en-US" altLang="zh-CN" sz="1200">
                <a:solidFill>
                  <a:schemeClr val="tx1"/>
                </a:solidFill>
              </a:rPr>
              <a:t>7</a:t>
            </a:r>
            <a:r>
              <a:rPr lang="zh-CN" altLang="en-US" sz="1200">
                <a:solidFill>
                  <a:schemeClr val="tx1"/>
                </a:solidFill>
              </a:rPr>
              <a:t>天改为 </a:t>
            </a:r>
            <a:r>
              <a:rPr lang="en-US" altLang="zh-CN" sz="1200">
                <a:solidFill>
                  <a:schemeClr val="tx1"/>
                </a:solidFill>
              </a:rPr>
              <a:t>5</a:t>
            </a:r>
            <a:r>
              <a:rPr lang="zh-CN" altLang="en-US" sz="1200">
                <a:solidFill>
                  <a:schemeClr val="tx1"/>
                </a:solidFill>
              </a:rPr>
              <a:t> 天，公示中不得公开身份证号码、手机号银行账号、健康状况等敏感信息。</a:t>
            </a:r>
            <a:endParaRPr lang="en-US" altLang="zh-CN" sz="1200">
              <a:solidFill>
                <a:schemeClr val="tx1"/>
              </a:solidFill>
            </a:endParaRPr>
          </a:p>
        </p:txBody>
      </p:sp>
      <p:sp>
        <p:nvSpPr>
          <p:cNvPr id="19" name="圆角矩形 18"/>
          <p:cNvSpPr/>
          <p:nvPr/>
        </p:nvSpPr>
        <p:spPr>
          <a:xfrm>
            <a:off x="6249035" y="4505325"/>
            <a:ext cx="5520055" cy="59944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p>
            <a:pPr algn="l">
              <a:lnSpc>
                <a:spcPct val="110000"/>
              </a:lnSpc>
            </a:pPr>
            <a:r>
              <a:rPr lang="zh-CN" altLang="en-US" sz="1400">
                <a:solidFill>
                  <a:schemeClr val="tx1"/>
                </a:solidFill>
              </a:rPr>
              <a:t>4、</a:t>
            </a:r>
            <a:r>
              <a:rPr lang="zh-CN" altLang="en-US" sz="1400" b="1">
                <a:solidFill>
                  <a:schemeClr val="tx1"/>
                </a:solidFill>
              </a:rPr>
              <a:t>乡镇(街道)审核。</a:t>
            </a:r>
            <a:r>
              <a:rPr lang="zh-CN" altLang="en-US" sz="1400" b="1">
                <a:solidFill>
                  <a:schemeClr val="tx1"/>
                </a:solidFill>
                <a:sym typeface="+mn-ea"/>
              </a:rPr>
              <a:t>无变化</a:t>
            </a:r>
            <a:endParaRPr lang="zh-CN" altLang="en-US" sz="1400">
              <a:solidFill>
                <a:schemeClr val="tx1"/>
              </a:solidFill>
            </a:endParaRPr>
          </a:p>
        </p:txBody>
      </p:sp>
      <p:sp>
        <p:nvSpPr>
          <p:cNvPr id="20" name="圆角矩形 19"/>
          <p:cNvSpPr/>
          <p:nvPr/>
        </p:nvSpPr>
        <p:spPr>
          <a:xfrm>
            <a:off x="6249035" y="5374640"/>
            <a:ext cx="5520055" cy="80645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p>
            <a:pPr algn="l">
              <a:lnSpc>
                <a:spcPct val="110000"/>
              </a:lnSpc>
            </a:pPr>
            <a:r>
              <a:rPr lang="zh-CN" altLang="en-US" sz="1400">
                <a:solidFill>
                  <a:schemeClr val="tx1"/>
                </a:solidFill>
              </a:rPr>
              <a:t>5、</a:t>
            </a:r>
            <a:r>
              <a:rPr lang="zh-CN" altLang="en-US" sz="1400" b="1">
                <a:solidFill>
                  <a:schemeClr val="tx1"/>
                </a:solidFill>
                <a:sym typeface="+mn-ea"/>
              </a:rPr>
              <a:t>县级审定。</a:t>
            </a:r>
            <a:r>
              <a:rPr lang="zh-CN" altLang="en-US" sz="1400">
                <a:solidFill>
                  <a:schemeClr val="tx1"/>
                </a:solidFill>
                <a:latin typeface="Calibri" panose="020F0502020204030204" charset="0"/>
              </a:rPr>
              <a:t>①</a:t>
            </a:r>
            <a:r>
              <a:rPr lang="zh-CN" altLang="en-US" sz="1400">
                <a:solidFill>
                  <a:schemeClr val="tx1"/>
                </a:solidFill>
              </a:rPr>
              <a:t>取消会商研判； </a:t>
            </a:r>
            <a:r>
              <a:rPr lang="zh-CN" altLang="en-US" sz="1400">
                <a:solidFill>
                  <a:schemeClr val="tx1"/>
                </a:solidFill>
                <a:latin typeface="Calibri" panose="020F0502020204030204" charset="0"/>
              </a:rPr>
              <a:t>②</a:t>
            </a:r>
            <a:r>
              <a:rPr lang="en-US" altLang="zh-CN" sz="1400">
                <a:solidFill>
                  <a:schemeClr val="tx1"/>
                </a:solidFill>
                <a:latin typeface="Calibri" panose="020F0502020204030204" charset="0"/>
              </a:rPr>
              <a:t>“</a:t>
            </a:r>
            <a:r>
              <a:rPr lang="zh-CN" altLang="en-US" sz="1400">
                <a:solidFill>
                  <a:schemeClr val="tx1"/>
                </a:solidFill>
              </a:rPr>
              <a:t>信息比对</a:t>
            </a:r>
            <a:r>
              <a:rPr lang="en-US" altLang="zh-CN" sz="1400">
                <a:solidFill>
                  <a:schemeClr val="tx1"/>
                </a:solidFill>
              </a:rPr>
              <a:t>”</a:t>
            </a:r>
            <a:r>
              <a:rPr lang="zh-CN" altLang="en-US" sz="1400">
                <a:solidFill>
                  <a:schemeClr val="tx1"/>
                </a:solidFill>
              </a:rPr>
              <a:t>提前到了第</a:t>
            </a:r>
            <a:r>
              <a:rPr lang="en-US" altLang="zh-CN" sz="1400">
                <a:solidFill>
                  <a:schemeClr val="tx1"/>
                </a:solidFill>
              </a:rPr>
              <a:t>3</a:t>
            </a:r>
            <a:r>
              <a:rPr lang="zh-CN" altLang="en-US" sz="1400">
                <a:solidFill>
                  <a:schemeClr val="tx1"/>
                </a:solidFill>
              </a:rPr>
              <a:t>步；</a:t>
            </a:r>
            <a:endParaRPr lang="zh-CN" altLang="en-US" sz="1400">
              <a:solidFill>
                <a:schemeClr val="tx1"/>
              </a:solidFill>
            </a:endParaRPr>
          </a:p>
          <a:p>
            <a:pPr algn="l">
              <a:lnSpc>
                <a:spcPct val="110000"/>
              </a:lnSpc>
            </a:pPr>
            <a:r>
              <a:rPr lang="zh-CN" altLang="en-US" sz="1400">
                <a:solidFill>
                  <a:schemeClr val="tx1"/>
                </a:solidFill>
              </a:rPr>
              <a:t>      </a:t>
            </a:r>
            <a:r>
              <a:rPr lang="zh-CN" altLang="en-US" sz="1400">
                <a:solidFill>
                  <a:schemeClr val="tx1"/>
                </a:solidFill>
                <a:latin typeface="Calibri" panose="020F0502020204030204" charset="0"/>
              </a:rPr>
              <a:t>③</a:t>
            </a:r>
            <a:r>
              <a:rPr lang="zh-CN" altLang="en-US" sz="1400">
                <a:solidFill>
                  <a:schemeClr val="tx1"/>
                </a:solidFill>
              </a:rPr>
              <a:t>县市区乡村振兴局需在官方网站、微信公众号等方式向社会公告。</a:t>
            </a:r>
            <a:endParaRPr lang="zh-CN" altLang="en-US" sz="1400">
              <a:solidFill>
                <a:schemeClr val="tx1"/>
              </a:solidFill>
            </a:endParaRPr>
          </a:p>
        </p:txBody>
      </p:sp>
      <p:sp>
        <p:nvSpPr>
          <p:cNvPr id="23" name="下箭头 22"/>
          <p:cNvSpPr/>
          <p:nvPr/>
        </p:nvSpPr>
        <p:spPr>
          <a:xfrm>
            <a:off x="2733040" y="3255645"/>
            <a:ext cx="901065" cy="238760"/>
          </a:xfrm>
          <a:prstGeom prst="downArrow">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4" name="下箭头 23"/>
          <p:cNvSpPr/>
          <p:nvPr/>
        </p:nvSpPr>
        <p:spPr>
          <a:xfrm>
            <a:off x="2733040" y="4438650"/>
            <a:ext cx="901065" cy="232410"/>
          </a:xfrm>
          <a:prstGeom prst="downArrow">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5" name="下箭头 24"/>
          <p:cNvSpPr/>
          <p:nvPr/>
        </p:nvSpPr>
        <p:spPr>
          <a:xfrm>
            <a:off x="2733040" y="5455920"/>
            <a:ext cx="901065" cy="232410"/>
          </a:xfrm>
          <a:prstGeom prst="downArrow">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6" name="下箭头 25"/>
          <p:cNvSpPr/>
          <p:nvPr/>
        </p:nvSpPr>
        <p:spPr>
          <a:xfrm>
            <a:off x="8558530" y="2075815"/>
            <a:ext cx="901065" cy="233680"/>
          </a:xfrm>
          <a:prstGeom prst="downArrow">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7" name="下箭头 26"/>
          <p:cNvSpPr/>
          <p:nvPr/>
        </p:nvSpPr>
        <p:spPr>
          <a:xfrm>
            <a:off x="8557895" y="3118485"/>
            <a:ext cx="901065" cy="221615"/>
          </a:xfrm>
          <a:prstGeom prst="downArrow">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8" name="下箭头 27"/>
          <p:cNvSpPr/>
          <p:nvPr/>
        </p:nvSpPr>
        <p:spPr>
          <a:xfrm>
            <a:off x="8558530" y="4313555"/>
            <a:ext cx="901065" cy="191135"/>
          </a:xfrm>
          <a:prstGeom prst="downArrow">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9" name="下箭头 28"/>
          <p:cNvSpPr/>
          <p:nvPr/>
        </p:nvSpPr>
        <p:spPr>
          <a:xfrm>
            <a:off x="8558530" y="5130165"/>
            <a:ext cx="901065" cy="232410"/>
          </a:xfrm>
          <a:prstGeom prst="downArrow">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圆角矩形 1"/>
          <p:cNvSpPr/>
          <p:nvPr/>
        </p:nvSpPr>
        <p:spPr>
          <a:xfrm>
            <a:off x="6249035" y="6268720"/>
            <a:ext cx="5520055" cy="488950"/>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l">
              <a:lnSpc>
                <a:spcPct val="110000"/>
              </a:lnSpc>
            </a:pPr>
            <a:r>
              <a:rPr lang="zh-CN" altLang="en-US" sz="1400" b="1">
                <a:solidFill>
                  <a:schemeClr val="tx1"/>
                </a:solidFill>
              </a:rPr>
              <a:t>对因灾因意外事故等导致突发返贫致贫风险，生活陷入严重困难事实清楚的农户，要先行救助并落实帮扶，再履行识别程序。</a:t>
            </a:r>
            <a:endParaRPr lang="zh-CN" altLang="en-US" sz="1400" b="1">
              <a:solidFill>
                <a:schemeClr val="tx1"/>
              </a:solidFill>
            </a:endParaRPr>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AG_VERSION" val="1.0"/>
  <p:tag name="KSO_WM_BEAUTIFY_FLAG" val="#wm#"/>
  <p:tag name="KSO_WM_TEMPLATE_CATEGORY" val="diagram"/>
  <p:tag name="KSO_WM_TEMPLATE_INDEX" val="20177784"/>
  <p:tag name="KSO_WM_UNIT_TYPE" val="r_i"/>
  <p:tag name="KSO_WM_UNIT_INDEX" val="1_1"/>
  <p:tag name="KSO_WM_UNIT_ID" val="diagram20177784_4*r_i*1_1"/>
  <p:tag name="KSO_WM_UNIT_LAYERLEVEL" val="1_1"/>
  <p:tag name="KSO_WM_UNIT_DIAGRAM_CONTRAST_TITLE_CNT" val="5"/>
  <p:tag name="KSO_WM_UNIT_DIAGRAM_DIMENSION_TITLE_CNT" val="2"/>
  <p:tag name="KSO_WM_DIAGRAM_GROUP_CODE" val="r1-1"/>
  <p:tag name="KSO_WM_UNIT_FILL_FORE_SCHEMECOLOR_INDEX" val="5"/>
  <p:tag name="KSO_WM_UNIT_FILL_TYPE" val="1"/>
  <p:tag name="KSO_WM_UNIT_TEXT_FILL_FORE_SCHEMECOLOR_INDEX" val="2"/>
  <p:tag name="KSO_WM_UNIT_TEXT_FILL_TYPE" val="1"/>
</p:tagLst>
</file>

<file path=ppt/tags/tag63.xml><?xml version="1.0" encoding="utf-8"?>
<p:tagLst xmlns:p="http://schemas.openxmlformats.org/presentationml/2006/main">
  <p:tag name="KSO_WM_TAG_VERSION" val="1.0"/>
  <p:tag name="KSO_WM_BEAUTIFY_FLAG" val="#wm#"/>
  <p:tag name="KSO_WM_TEMPLATE_CATEGORY" val="diagram"/>
  <p:tag name="KSO_WM_TEMPLATE_INDEX" val="20177784"/>
  <p:tag name="KSO_WM_UNIT_TYPE" val="r_i"/>
  <p:tag name="KSO_WM_UNIT_INDEX" val="1_1"/>
  <p:tag name="KSO_WM_UNIT_ID" val="diagram20177784_4*r_i*1_1"/>
  <p:tag name="KSO_WM_UNIT_LAYERLEVEL" val="1_1"/>
  <p:tag name="KSO_WM_UNIT_DIAGRAM_CONTRAST_TITLE_CNT" val="5"/>
  <p:tag name="KSO_WM_UNIT_DIAGRAM_DIMENSION_TITLE_CNT" val="2"/>
  <p:tag name="KSO_WM_DIAGRAM_GROUP_CODE" val="r1-1"/>
  <p:tag name="KSO_WM_UNIT_FILL_FORE_SCHEMECOLOR_INDEX" val="5"/>
  <p:tag name="KSO_WM_UNIT_FILL_TYPE" val="1"/>
  <p:tag name="KSO_WM_UNIT_TEXT_FILL_FORE_SCHEMECOLOR_INDEX" val="2"/>
  <p:tag name="KSO_WM_UNIT_TEXT_FILL_TYPE" val="1"/>
</p:tagLst>
</file>

<file path=ppt/tags/tag64.xml><?xml version="1.0" encoding="utf-8"?>
<p:tagLst xmlns:p="http://schemas.openxmlformats.org/presentationml/2006/main">
  <p:tag name="KSO_WM_BEAUTIFY_FLAG" val="#wm#"/>
  <p:tag name="KSO_WM_TEMPLATE_CATEGORY" val="custom"/>
  <p:tag name="KSO_WM_TEMPLATE_INDEX" val="20205176"/>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gs>
            <a:gs pos="100000">
              <a:schemeClr val="phClr">
                <a:lumMod val="85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790</Words>
  <Application>WPS 演示</Application>
  <PresentationFormat>宽屏</PresentationFormat>
  <Paragraphs>31</Paragraphs>
  <Slides>1</Slides>
  <Notes>4</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vt:i4>
      </vt:variant>
    </vt:vector>
  </HeadingPairs>
  <TitlesOfParts>
    <vt:vector size="9" baseType="lpstr">
      <vt:lpstr>Arial</vt:lpstr>
      <vt:lpstr>宋体</vt:lpstr>
      <vt:lpstr>Wingdings</vt:lpstr>
      <vt:lpstr>Wingdings</vt:lpstr>
      <vt:lpstr>微软雅黑</vt:lpstr>
      <vt:lpstr>Arial Unicode MS</vt:lpstr>
      <vt:lpstr>Calibri</vt:lpstr>
      <vt:lpstr>Office 主题​​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简单就好</cp:lastModifiedBy>
  <cp:revision>177</cp:revision>
  <dcterms:created xsi:type="dcterms:W3CDTF">2019-06-19T02:08:00Z</dcterms:created>
  <dcterms:modified xsi:type="dcterms:W3CDTF">2022-04-28T09:21:33Z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2052-10.8.2.7030</vt:lpwstr>
  </property>
  <property fmtid="{D5CDD505-2E9C-101B-9397-08002B2CF9AE}" pid="3" name="ICV">
    <vt:lpwstr>E4099BB9B05A42B0B98A8204A6ACC533</vt:lpwstr>
  </property>
</Properties>
</file>